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5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52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CF8F96-9946-4F40-91B9-A5926186EF2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2AE8DF1-6999-4D7D-A384-8A9F32515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2005.novayagazeta.ru/nomer/2005/92n/n92n-s1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i-ros.ru/NewsImg/15968b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ogoniok.com/common/archive/2001/4709/34-02-02/34-02-1b.jpg" TargetMode="External"/><Relationship Id="rId7" Type="http://schemas.openxmlformats.org/officeDocument/2006/relationships/hyperlink" Target="http://images.yandex.ru/schoolsearch?p=2&amp;ed=1&amp;text=%D1%88%D0%BA%D0%BE%D0%BB%D1%8C%D0%BD%D0%B0%D1%8F%20%D0%BF%D0%B5%D1%80%D1%8C%D0%B5%D0%B2%D0%B0%D1%8F%20%D1%80%D1%83%D1%87%D0%BA%D0%B0&amp;spsite=znau.ucoz.ru&amp;clid=46021&amp;img_url=www.etost.ru/images/day/1september/019.jpg&amp;rpt=simag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://images.yandex.ru/yandsearch?p=23&amp;ed=1&amp;text=%D1%83%D1%87%D0%B5%D0%BD%D0%B8%D1%87%D0%B5%D1%81%D0%BA%D0%B0%D1%8F%20%D1%82%D0%B5%D1%82%D1%80%D0%B0%D0%B4%D1%8C&amp;spsite=www.dommoy.ru&amp;img_url=www.dommoy.ru/images/newtovary/2801/280102024.jpg&amp;rpt=simage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g.fromuz.com/forum/uploads/post-3369-1145452715_thumb.jpg" TargetMode="External"/><Relationship Id="rId7" Type="http://schemas.openxmlformats.org/officeDocument/2006/relationships/hyperlink" Target="http://images.yandex.ru/yandsearch?p=1&amp;text=%D0%BA%D0%BE%D0%BF%D0%B8%D1%80%D0%BE%D0%B2%D0%B0%D0%BB%D1%8C%D0%BD%D1%8B%D0%B9%20%D1%85%D0%B8%D0%BC%D0%B8%D1%87%D0%B5%D1%81%D0%BA%D0%B8%D0%B9%20%D0%BA%D0%B0%D1%80%D0%B0%D0%BD%D0%B4%D0%B0%D1%88&amp;spsite=www.zao-krasin.ru&amp;img_url=www.zao-krasin.ru/products_pictures/zivopis_med.jpg&amp;rpt=simag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hyperlink" Target="http://images.yandex.ru/yandsearch?p=9&amp;text=%D1%88%D0%BA%D0%BE%D0%BB%D1%8C%D0%BD%D1%8B%D0%B9%20%D0%B4%D0%B5%D1%80%D0%B5%D0%B2%D1%8F%D0%BD%D0%BD%D1%8B%D0%B9%20%D0%BF%D0%B5%D0%BD%D0%B0%D0%BB&amp;spsite=niazida.ru&amp;img_url=www.promart.ru/resources/images/product/big/GE-2545.jpg&amp;rpt=simage" TargetMode="Externa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herniloff.ru/products_pictures/koziya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hyperlink" Target="http://www.3dcenter.ru/gallery/data/media/8/Forum.jpg" TargetMode="Externa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8305800" cy="1857388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Краеведческая конференция. </a:t>
            </a:r>
          </a:p>
          <a:p>
            <a:r>
              <a:rPr lang="ru-RU" sz="2400" dirty="0" err="1" smtClean="0"/>
              <a:t>Медвенский</a:t>
            </a:r>
            <a:r>
              <a:rPr lang="ru-RU" sz="2400" dirty="0" smtClean="0"/>
              <a:t> район Курская область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Любицкая</a:t>
            </a:r>
            <a:r>
              <a:rPr lang="ru-RU" dirty="0" smtClean="0"/>
              <a:t> средняя общеобразовательная школа»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92909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  <a:latin typeface="Mistral" pitchFamily="66" charset="0"/>
              </a:rPr>
              <a:t>История школьных реликвий</a:t>
            </a:r>
            <a:br>
              <a:rPr lang="ru-RU" sz="5400" b="1" dirty="0" smtClean="0">
                <a:solidFill>
                  <a:srgbClr val="002060"/>
                </a:solidFill>
                <a:latin typeface="Mistral" pitchFamily="66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D:\Рабочий стол\Анимация\image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071678"/>
            <a:ext cx="3857652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911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Большой и трудный  путь проделали наши школьные принадлежности, прежде чем попали в портфель.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Нам сегодня необходимо больше обращать на это внимания. При работе с ними не бросать и не ломать их. 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	Имея свою долгую историю, многие из школьных принадлежностей позволили сегодня изобрести компьютерную технику, где «мышь» заменяет  и карандаш, и ручку, и ластик, а монитор компьютера  - тетрадь и альбом.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	Но наша с Вами задача - сохранить  историческое  наследие.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2009 год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БОЛЬШОЕ СПАСИБО ЗА ВНИМАНИЕ.</a:t>
            </a:r>
            <a:endParaRPr lang="ru-RU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Анимация\image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571612"/>
            <a:ext cx="3429024" cy="3143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Цели исследования: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929199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Выяснить значение и историю происхождения школьных реликвий.</a:t>
            </a: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2400" dirty="0" smtClean="0"/>
              <a:t>-  Провести опрос школьников, обучающихся в разные периоды с целью выяснения знаний об использовании школьных принадлежностей;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Определить источники информации, которые помогут выяснить значение и происхождение школьных терминов;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Выяснить происхождение и историческое значение школьных принадлежностей 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Задачи исследования: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900" dirty="0" smtClean="0"/>
              <a:t>Познание школьных традиций, создание социальных условий для обучения не может обходиться без прочных и глубоких знаний обучающихся об истории школы, об использовании различных школьных предметов, вещей, принадлежностей. Многие из школьных принадлежностей сопровождают нас в течении всей жизни. Поэтому важно знать и понимать историю их развития, которая поможет содержательно развивать знания  по истории школы, образования, о родном крае, селе и их людях – бывших и настоящих выпускников школы. Все мы ни один год обучаемся в школе. И ежедневно, собирая школьный портфель или делая домашние задания, даже и не подозреваем о том, сколько интересного могли бы рассказать о себе наши верные помощники – школьные принадлежности.  С виду многие из них такие простые и привычные…, но ставшие уже настоящими реликвиями.</a:t>
            </a:r>
          </a:p>
          <a:p>
            <a:pPr algn="just">
              <a:buFontTx/>
              <a:buChar char="-"/>
            </a:pPr>
            <a:r>
              <a:rPr lang="ru-RU" sz="1900" i="1" dirty="0" smtClean="0">
                <a:solidFill>
                  <a:srgbClr val="002060"/>
                </a:solidFill>
              </a:rPr>
              <a:t>Чем же интересны самые простые школьные принадлежности</a:t>
            </a:r>
            <a:r>
              <a:rPr lang="en-US" sz="1900" i="1" dirty="0" smtClean="0">
                <a:solidFill>
                  <a:srgbClr val="002060"/>
                </a:solidFill>
              </a:rPr>
              <a:t>?</a:t>
            </a:r>
          </a:p>
          <a:p>
            <a:pPr algn="just">
              <a:buFontTx/>
              <a:buChar char="-"/>
            </a:pPr>
            <a:r>
              <a:rPr lang="ru-RU" sz="1900" i="1" dirty="0" smtClean="0">
                <a:solidFill>
                  <a:srgbClr val="002060"/>
                </a:solidFill>
              </a:rPr>
              <a:t>Когда они появились в школе  и как ими пользовались</a:t>
            </a:r>
            <a:r>
              <a:rPr lang="en-US" sz="1900" i="1" dirty="0" smtClean="0">
                <a:solidFill>
                  <a:srgbClr val="002060"/>
                </a:solidFill>
              </a:rPr>
              <a:t>?</a:t>
            </a:r>
            <a:endParaRPr lang="ru-RU" sz="1900" i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1900" dirty="0" smtClean="0"/>
              <a:t>Эти и другие вопросы заставили членов совета школьного музея собрать школьные принадлежности разных лет и узнать подробнее об истории их появления.</a:t>
            </a:r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Рабочий стол\Анимация\image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214290"/>
            <a:ext cx="1643073" cy="11430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5984" y="214290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Работа совета школьного музея.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2005.novayagazeta.ru/nomer/2005/92n/n92n-s13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643314"/>
            <a:ext cx="4044312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Школа начинается со звонка и парты.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Главный атрибут школьной жизни. Он и сегодня радует школьников и учителей своей звонкой трелью. </a:t>
            </a:r>
          </a:p>
          <a:p>
            <a:r>
              <a:rPr lang="ru-RU" dirty="0" smtClean="0"/>
              <a:t>Школьная парта – наше российское изобретение  в конце </a:t>
            </a:r>
            <a:r>
              <a:rPr lang="en-US" dirty="0" smtClean="0"/>
              <a:t>XVIII </a:t>
            </a:r>
            <a:r>
              <a:rPr lang="ru-RU" dirty="0" smtClean="0"/>
              <a:t>в., распространенное повсеместно.</a:t>
            </a:r>
            <a:endParaRPr lang="ru-RU" dirty="0"/>
          </a:p>
        </p:txBody>
      </p:sp>
      <p:pic>
        <p:nvPicPr>
          <p:cNvPr id="9" name="i-tmb-0x" descr="http://im5-tub.yandex.net/i?id=9707440&amp;tov=5"/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428736"/>
            <a:ext cx="2571768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История школьной формы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71990" cy="4762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Школьная форма – обязательная повседневная форма  одежды для учеников во время их нахождения в школе.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У девочек – классическое коричневое платье  с черным (повседневным) или белым (парадным) фартуком.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У мальчиков – костюм синего цвета, на рукаве эмблема с изображением открытого учебника и восходящего солнца 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Обязательным дополнением к школьной форме были: октябрятский, пионерский или комсомольский значки; пионерский галстук для пионеров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i-main-pic" descr="Картинка 39 из 65">
            <a:hlinkClick r:id="rId3" tgtFrame="_blank"/>
          </p:cNvPr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571612"/>
            <a:ext cx="3500461" cy="3714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-main-pic" descr="Картинка 2 из 2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429132"/>
            <a:ext cx="2143140" cy="2000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Большой и трудный путь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школьных принадлежностей.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300" dirty="0" smtClean="0"/>
              <a:t>Школьный портфель – верный помощник ученикам.</a:t>
            </a:r>
          </a:p>
          <a:p>
            <a:pPr>
              <a:buFontTx/>
              <a:buChar char="-"/>
            </a:pP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- Чтобы было где писать, </a:t>
            </a:r>
          </a:p>
          <a:p>
            <a:pPr>
              <a:buNone/>
            </a:pPr>
            <a:r>
              <a:rPr lang="ru-RU" sz="2300" dirty="0" smtClean="0"/>
              <a:t>В  школе нам нужна тетрадь. </a:t>
            </a:r>
          </a:p>
          <a:p>
            <a:pPr>
              <a:buNone/>
            </a:pPr>
            <a:r>
              <a:rPr lang="ru-RU" sz="2300" dirty="0" smtClean="0"/>
              <a:t>У нее обложка синяя,</a:t>
            </a:r>
          </a:p>
          <a:p>
            <a:pPr>
              <a:buNone/>
            </a:pPr>
            <a:r>
              <a:rPr lang="ru-RU" sz="2300" dirty="0" smtClean="0"/>
              <a:t>На любой странице линия.</a:t>
            </a:r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- Промокательная бумага – чтобы не  задерживалась в тетради  от  чернил влага.</a:t>
            </a:r>
          </a:p>
        </p:txBody>
      </p:sp>
      <p:pic>
        <p:nvPicPr>
          <p:cNvPr id="5" name="Содержимое 4" descr="http://im5-tub.yandex.net/i?id=39704926&amp;tov=5">
            <a:hlinkClick r:id="rId5"/>
          </p:cNvPr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500826" y="3071810"/>
            <a:ext cx="2286016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im7-tub.yandex.net/i?id=2161081&amp;tov=7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1571612"/>
            <a:ext cx="1925079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Большой и трудный путь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школьных принадлежностей.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 пенале – маленькой коробке, </a:t>
            </a:r>
          </a:p>
          <a:p>
            <a:pPr>
              <a:buNone/>
            </a:pPr>
            <a:r>
              <a:rPr lang="ru-RU" dirty="0" smtClean="0"/>
              <a:t>   Найдем мы ручку  и карандаши - </a:t>
            </a:r>
          </a:p>
          <a:p>
            <a:pPr>
              <a:buNone/>
            </a:pPr>
            <a:r>
              <a:rPr lang="ru-RU" dirty="0" smtClean="0"/>
              <a:t>   Ведь  для учебы нам они нужны.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6" name="i-main-pic" descr="Картинка 5 из 66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357430"/>
            <a:ext cx="3769704" cy="3786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Содержимое 4" descr="http://im5-tub.yandex.net/i?id=29234076&amp;tov=5">
            <a:hlinkClick r:id="rId5"/>
          </p:cNvPr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429388" y="1428736"/>
            <a:ext cx="2214578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http://im4-tub.yandex.net/i?id=95879921&amp;tov=4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1428735"/>
            <a:ext cx="285752" cy="29289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Большой и трудный путь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школьных принадлежностей.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300" dirty="0" smtClean="0"/>
              <a:t>Циркуль наш циркач лихой, </a:t>
            </a:r>
          </a:p>
          <a:p>
            <a:pPr>
              <a:buNone/>
            </a:pPr>
            <a:r>
              <a:rPr lang="ru-RU" sz="2300" dirty="0" smtClean="0"/>
              <a:t>   чертит круг одной ногой,</a:t>
            </a:r>
          </a:p>
          <a:p>
            <a:pPr>
              <a:buNone/>
            </a:pPr>
            <a:r>
              <a:rPr lang="ru-RU" sz="2300" dirty="0" smtClean="0"/>
              <a:t>   а другой – проткнул бумагу, уцепился и ни шагу.</a:t>
            </a:r>
          </a:p>
          <a:p>
            <a:pPr>
              <a:buNone/>
            </a:pPr>
            <a:endParaRPr lang="ru-RU" sz="2300" dirty="0" smtClean="0"/>
          </a:p>
          <a:p>
            <a:pPr>
              <a:buFontTx/>
              <a:buChar char="-"/>
            </a:pPr>
            <a:r>
              <a:rPr lang="ru-RU" sz="2300" dirty="0" smtClean="0"/>
              <a:t>Зовут  ее – резинка, </a:t>
            </a:r>
            <a:r>
              <a:rPr lang="ru-RU" sz="2300" dirty="0" err="1" smtClean="0"/>
              <a:t>чумазенькая</a:t>
            </a:r>
            <a:r>
              <a:rPr lang="ru-RU" sz="2300" dirty="0" smtClean="0"/>
              <a:t> спинка. </a:t>
            </a:r>
          </a:p>
          <a:p>
            <a:pPr>
              <a:buNone/>
            </a:pPr>
            <a:r>
              <a:rPr lang="ru-RU" sz="2300" dirty="0" smtClean="0"/>
              <a:t>    Но совесть у нее чиста: Помарку всю сотрет с листа.</a:t>
            </a:r>
            <a:endParaRPr lang="ru-RU" sz="2300" dirty="0"/>
          </a:p>
        </p:txBody>
      </p:sp>
      <p:pic>
        <p:nvPicPr>
          <p:cNvPr id="6" name="i-main-pic" descr="Картинка 18 из 1885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00174"/>
            <a:ext cx="2924175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-main-pic" descr="Картинка 4 из 3895">
            <a:hlinkClick r:id="rId5" tgtFrame="_blank"/>
          </p:cNvPr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357950" y="4000504"/>
            <a:ext cx="2424130" cy="18733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254</TotalTime>
  <Words>488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История школьных реликвий   </vt:lpstr>
      <vt:lpstr>Цели исследования:</vt:lpstr>
      <vt:lpstr>Задачи исследования:</vt:lpstr>
      <vt:lpstr>Слайд 4</vt:lpstr>
      <vt:lpstr>Школа начинается со звонка и парты.</vt:lpstr>
      <vt:lpstr>История школьной формы</vt:lpstr>
      <vt:lpstr>Большой и трудный путь  школьных принадлежностей.</vt:lpstr>
      <vt:lpstr>Большой и трудный путь  школьных принадлежностей.</vt:lpstr>
      <vt:lpstr>Большой и трудный путь  школьных принадлежностей.</vt:lpstr>
      <vt:lpstr> Большой и трудный  путь проделали наши школьные принадлежности, прежде чем попали в портфель. Нам сегодня необходимо больше обращать на это внимания. При работе с ними не бросать и не ломать их.   Имея свою долгую историю, многие из школьных принадлежностей позволили сегодня изобрести компьютерную технику, где «мышь» заменяет  и карандаш, и ручку, и ластик, а монитор компьютера  - тетрадь и альбом.  Но наша с Вами задача - сохранить  историческое  наследие.</vt:lpstr>
      <vt:lpstr>БОЛЬШОЕ СПАСИБО ЗА ВНИМАНИЕ.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школьных реликвий   </dc:title>
  <dc:creator>Пользователь</dc:creator>
  <cp:lastModifiedBy>Пользователь</cp:lastModifiedBy>
  <cp:revision>33</cp:revision>
  <dcterms:created xsi:type="dcterms:W3CDTF">2009-03-14T16:58:52Z</dcterms:created>
  <dcterms:modified xsi:type="dcterms:W3CDTF">2012-10-13T05:42:14Z</dcterms:modified>
</cp:coreProperties>
</file>